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60" r:id="rId3"/>
    <p:sldId id="261" r:id="rId4"/>
    <p:sldId id="258" r:id="rId5"/>
    <p:sldId id="262" r:id="rId6"/>
    <p:sldId id="263" r:id="rId7"/>
    <p:sldId id="264" r:id="rId8"/>
    <p:sldId id="266" r:id="rId9"/>
    <p:sldId id="267" r:id="rId10"/>
    <p:sldId id="268" r:id="rId11"/>
    <p:sldId id="269" r:id="rId12"/>
    <p:sldId id="271" r:id="rId13"/>
    <p:sldId id="274" r:id="rId14"/>
    <p:sldId id="275" r:id="rId15"/>
    <p:sldId id="276" r:id="rId16"/>
    <p:sldId id="273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5A021-5614-419A-B342-70DFE8D11794}" v="80" dt="2022-12-30T14:49:53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5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3EE949-B4FA-4CB3-87EF-5D0FFBDDBC7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F233BB-98D4-4492-92F6-5D2EF691B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8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2A5FFAB-3BB8-5666-C7D9-6268CA5A65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162" y="1143000"/>
            <a:ext cx="7927676" cy="4572000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B050"/>
                </a:solidFill>
              </a:defRPr>
            </a:lvl1pPr>
            <a:lvl2pPr>
              <a:defRPr sz="2000">
                <a:solidFill>
                  <a:srgbClr val="00B050"/>
                </a:solidFill>
              </a:defRPr>
            </a:lvl2pPr>
            <a:lvl3pPr>
              <a:defRPr sz="1800">
                <a:solidFill>
                  <a:srgbClr val="00B050"/>
                </a:solidFill>
              </a:defRPr>
            </a:lvl3pPr>
            <a:lvl4pPr>
              <a:defRPr sz="1600">
                <a:solidFill>
                  <a:srgbClr val="00B050"/>
                </a:solidFill>
              </a:defRPr>
            </a:lvl4pPr>
            <a:lvl5pPr>
              <a:defRPr sz="1600">
                <a:solidFill>
                  <a:srgbClr val="00B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DA7B431-6BA8-361A-46D8-42548F2604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2" y="406880"/>
            <a:ext cx="7927676" cy="490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B050"/>
                </a:solidFill>
              </a:defRPr>
            </a:lvl1pPr>
            <a:lvl2pPr>
              <a:defRPr>
                <a:solidFill>
                  <a:srgbClr val="00B05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4pPr>
              <a:defRPr>
                <a:solidFill>
                  <a:srgbClr val="00B050"/>
                </a:solidFill>
              </a:defRPr>
            </a:lvl4pPr>
            <a:lvl5pPr>
              <a:defRPr>
                <a:solidFill>
                  <a:srgbClr val="00B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332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1DA7B431-6BA8-361A-46D8-42548F26046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/>
          </p:nvPr>
        </p:nvSpPr>
        <p:spPr>
          <a:xfrm>
            <a:off x="608162" y="406880"/>
            <a:ext cx="7927676" cy="4902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00B050"/>
                </a:solidFill>
              </a:defRPr>
            </a:lvl1pPr>
            <a:lvl2pPr>
              <a:defRPr>
                <a:solidFill>
                  <a:srgbClr val="00B05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4pPr>
              <a:defRPr>
                <a:solidFill>
                  <a:srgbClr val="00B050"/>
                </a:solidFill>
              </a:defRPr>
            </a:lvl4pPr>
            <a:lvl5pPr>
              <a:defRPr>
                <a:solidFill>
                  <a:srgbClr val="00B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12AD254-6D41-44BC-8E1F-DAC8D44721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8162" y="1143000"/>
            <a:ext cx="3812876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DBEE94D-1BBD-8197-FD54-D23E0BDEC1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22962" y="1143000"/>
            <a:ext cx="3812876" cy="457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050"/>
                </a:solidFill>
              </a:defRPr>
            </a:lvl1pPr>
            <a:lvl2pPr>
              <a:defRPr>
                <a:solidFill>
                  <a:srgbClr val="00B050"/>
                </a:solidFill>
              </a:defRPr>
            </a:lvl2pPr>
            <a:lvl3pPr>
              <a:defRPr>
                <a:solidFill>
                  <a:srgbClr val="00B050"/>
                </a:solidFill>
              </a:defRPr>
            </a:lvl3pPr>
            <a:lvl4pPr>
              <a:defRPr>
                <a:solidFill>
                  <a:srgbClr val="00B050"/>
                </a:solidFill>
              </a:defRPr>
            </a:lvl4pPr>
            <a:lvl5pPr>
              <a:defRPr>
                <a:solidFill>
                  <a:srgbClr val="00B05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31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15BE625-CDF9-A7F0-80A8-8D14759671D3}"/>
              </a:ext>
            </a:extLst>
          </p:cNvPr>
          <p:cNvSpPr txBox="1"/>
          <p:nvPr userDrawn="1"/>
        </p:nvSpPr>
        <p:spPr>
          <a:xfrm>
            <a:off x="132558" y="6383244"/>
            <a:ext cx="8878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flexyourdata.com </a:t>
            </a:r>
            <a:r>
              <a:rPr lang="en-US" sz="140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en-US" sz="14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youtube.com/@flexyourdata </a:t>
            </a:r>
            <a:r>
              <a:rPr lang="en-US" sz="1400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en-US" sz="1400" dirty="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linkedin.com/in/</a:t>
            </a:r>
            <a:r>
              <a:rPr lang="en-US" sz="1400" dirty="0" err="1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owenhprice</a:t>
            </a:r>
            <a:endParaRPr lang="en-US" sz="1400" dirty="0">
              <a:solidFill>
                <a:srgbClr val="00B05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4991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1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selectors.php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hyperlink" Target="https://www.w3schools.com/cssref/css_selectors.php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091BD9-1110-7834-A269-6A8A14A9A8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/>
              <a:t>Power Query (M):</a:t>
            </a:r>
          </a:p>
          <a:p>
            <a:pPr marL="0" indent="0">
              <a:buNone/>
            </a:pPr>
            <a:r>
              <a:rPr lang="en-US" sz="6000" dirty="0"/>
              <a:t>Web scraping using</a:t>
            </a:r>
            <a:r>
              <a:rPr lang="en-US" sz="6000" dirty="0">
                <a:solidFill>
                  <a:srgbClr val="FFFF00"/>
                </a:solidFill>
              </a:rPr>
              <a:t> </a:t>
            </a:r>
            <a:r>
              <a:rPr lang="en-US" sz="5800" dirty="0">
                <a:solidFill>
                  <a:srgbClr val="FFFF00"/>
                </a:solidFill>
              </a:rPr>
              <a:t>Web.BrowserContents</a:t>
            </a:r>
          </a:p>
          <a:p>
            <a:pPr marL="0" indent="0">
              <a:buNone/>
            </a:pPr>
            <a:r>
              <a:rPr lang="en-US" sz="5800" dirty="0"/>
              <a:t>and </a:t>
            </a:r>
            <a:r>
              <a:rPr lang="en-US" sz="5800" dirty="0">
                <a:solidFill>
                  <a:srgbClr val="FFFF00"/>
                </a:solidFill>
              </a:rPr>
              <a:t>Html.Table</a:t>
            </a:r>
            <a:endParaRPr lang="en-US" sz="5800" dirty="0"/>
          </a:p>
        </p:txBody>
      </p:sp>
    </p:spTree>
    <p:extLst>
      <p:ext uri="{BB962C8B-B14F-4D97-AF65-F5344CB8AC3E}">
        <p14:creationId xmlns:p14="http://schemas.microsoft.com/office/powerpoint/2010/main" val="4283026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66F4AD-D6B4-99E8-2339-87F80E8A9163}"/>
              </a:ext>
            </a:extLst>
          </p:cNvPr>
          <p:cNvSpPr txBox="1">
            <a:spLocks/>
          </p:cNvSpPr>
          <p:nvPr/>
        </p:nvSpPr>
        <p:spPr>
          <a:xfrm>
            <a:off x="1898470" y="1915968"/>
            <a:ext cx="6200503" cy="26661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of the time, Power Query is smart enough to find the correct elements for you and you won’t need to worry manually typing in these CSS Selectors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E8EAED"/>
                </a:solidFill>
                <a:effectLst/>
                <a:uLnTx/>
                <a:uFillTx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HUGE RELIEF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8EAED"/>
                </a:solidFill>
                <a:effectLst/>
                <a:uLnTx/>
                <a:uFillTx/>
                <a:latin typeface="consolas" panose="020B0609020204030204" pitchFamily="49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8EAED"/>
              </a:solidFill>
              <a:effectLst/>
              <a:uLnTx/>
              <a:uFillTx/>
              <a:latin typeface="consolas" panose="020B0609020204030204" pitchFamily="49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1" y="406880"/>
            <a:ext cx="8091701" cy="490267"/>
          </a:xfrm>
        </p:spPr>
        <p:txBody>
          <a:bodyPr/>
          <a:lstStyle/>
          <a:p>
            <a:r>
              <a:rPr lang="en-US" sz="2600" dirty="0"/>
              <a:t>OK, take a breath…</a:t>
            </a:r>
          </a:p>
        </p:txBody>
      </p:sp>
    </p:spTree>
    <p:extLst>
      <p:ext uri="{BB962C8B-B14F-4D97-AF65-F5344CB8AC3E}">
        <p14:creationId xmlns:p14="http://schemas.microsoft.com/office/powerpoint/2010/main" val="371271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66F4AD-D6B4-99E8-2339-87F80E8A9163}"/>
              </a:ext>
            </a:extLst>
          </p:cNvPr>
          <p:cNvSpPr txBox="1">
            <a:spLocks/>
          </p:cNvSpPr>
          <p:nvPr/>
        </p:nvSpPr>
        <p:spPr>
          <a:xfrm>
            <a:off x="1645920" y="1070184"/>
            <a:ext cx="6181312" cy="970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/>
              <a:t>Power Query is great, but sometimes the website you want to scrape isn’t so easily parsed.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/>
              <a:t>Sometimes no tables can be found.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1" y="406880"/>
            <a:ext cx="8091701" cy="490267"/>
          </a:xfrm>
        </p:spPr>
        <p:txBody>
          <a:bodyPr/>
          <a:lstStyle/>
          <a:p>
            <a:r>
              <a:rPr lang="en-US" sz="2600" dirty="0"/>
              <a:t>But what if all you see in the Navigator pane is this?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7CAF53-4136-5193-6CA2-25B3051A4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52" y="2213931"/>
            <a:ext cx="4608904" cy="3813319"/>
          </a:xfrm>
          <a:prstGeom prst="rect">
            <a:avLst/>
          </a:prstGeom>
        </p:spPr>
      </p:pic>
      <p:pic>
        <p:nvPicPr>
          <p:cNvPr id="7" name="Graphic 6" descr="Sad face with solid fill with solid fill">
            <a:extLst>
              <a:ext uri="{FF2B5EF4-FFF2-40B4-BE49-F238E27FC236}">
                <a16:creationId xmlns:a16="http://schemas.microsoft.com/office/drawing/2014/main" id="{BC6911A6-253D-218E-0A30-3F11E6EA2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368" y="2017857"/>
            <a:ext cx="914400" cy="9144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D5133C7-7EE6-436A-7FE9-561CF754DD89}"/>
              </a:ext>
            </a:extLst>
          </p:cNvPr>
          <p:cNvSpPr txBox="1">
            <a:spLocks/>
          </p:cNvSpPr>
          <p:nvPr/>
        </p:nvSpPr>
        <p:spPr>
          <a:xfrm>
            <a:off x="6178328" y="3939659"/>
            <a:ext cx="3139440" cy="9707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800" dirty="0"/>
              <a:t>We can either </a:t>
            </a:r>
            <a:r>
              <a:rPr lang="en-US" sz="1800" dirty="0">
                <a:solidFill>
                  <a:srgbClr val="FFFF00"/>
                </a:solidFill>
              </a:rPr>
              <a:t>Add Table Using Examples</a:t>
            </a:r>
            <a:r>
              <a:rPr lang="en-US" sz="1800" dirty="0"/>
              <a:t> or load the HTML code and build </a:t>
            </a:r>
            <a:r>
              <a:rPr lang="en-US" sz="1800" dirty="0">
                <a:solidFill>
                  <a:srgbClr val="FFFF00"/>
                </a:solidFill>
              </a:rPr>
              <a:t>Html.Table</a:t>
            </a:r>
            <a:r>
              <a:rPr lang="en-US" sz="1800" dirty="0"/>
              <a:t> by hand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3A47D-C082-BFF3-AA61-C55B8C87D3A8}"/>
              </a:ext>
            </a:extLst>
          </p:cNvPr>
          <p:cNvSpPr/>
          <p:nvPr/>
        </p:nvSpPr>
        <p:spPr>
          <a:xfrm>
            <a:off x="1465620" y="5770399"/>
            <a:ext cx="946654" cy="23943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FA7788-B0BB-280F-56AE-7DB8D87F1D63}"/>
              </a:ext>
            </a:extLst>
          </p:cNvPr>
          <p:cNvSpPr/>
          <p:nvPr/>
        </p:nvSpPr>
        <p:spPr>
          <a:xfrm>
            <a:off x="1513517" y="2944468"/>
            <a:ext cx="946654" cy="23943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62407A-C49A-7B29-ADE6-580ABE51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46" y="1628502"/>
            <a:ext cx="6082693" cy="419896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1" y="406880"/>
            <a:ext cx="8091701" cy="49026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600" dirty="0"/>
              <a:t>‘Add Table Using Examples’</a:t>
            </a:r>
          </a:p>
          <a:p>
            <a:r>
              <a:rPr lang="en-US" sz="2600" dirty="0" err="1"/>
              <a:t>i</a:t>
            </a:r>
            <a:r>
              <a:rPr lang="en-US" sz="2600" dirty="0"/>
              <a:t>) try to find the right elements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B642C8-0A5A-96E8-ECDE-BCBAC733743F}"/>
              </a:ext>
            </a:extLst>
          </p:cNvPr>
          <p:cNvSpPr txBox="1">
            <a:spLocks/>
          </p:cNvSpPr>
          <p:nvPr/>
        </p:nvSpPr>
        <p:spPr>
          <a:xfrm>
            <a:off x="259819" y="1703963"/>
            <a:ext cx="2230832" cy="1955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With ‘Add Table Using Examples’, we try typing in a column and Power Query will attempt to locate an element in the page that contains what we’ve typed.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0C64F89-C974-42A4-5AB1-2439D7489F4A}"/>
              </a:ext>
            </a:extLst>
          </p:cNvPr>
          <p:cNvSpPr/>
          <p:nvPr/>
        </p:nvSpPr>
        <p:spPr>
          <a:xfrm rot="4801778">
            <a:off x="2312719" y="2121328"/>
            <a:ext cx="1559888" cy="3213308"/>
          </a:xfrm>
          <a:prstGeom prst="arc">
            <a:avLst>
              <a:gd name="adj1" fmla="val 2028971"/>
              <a:gd name="adj2" fmla="val 5309880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61EA15-0196-824F-A21A-BF4A0D298E5C}"/>
              </a:ext>
            </a:extLst>
          </p:cNvPr>
          <p:cNvSpPr txBox="1">
            <a:spLocks/>
          </p:cNvSpPr>
          <p:nvPr/>
        </p:nvSpPr>
        <p:spPr>
          <a:xfrm>
            <a:off x="185797" y="5243998"/>
            <a:ext cx="2230832" cy="1955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We select the item in the list that best matches what we’re looking for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AC61BB29-9603-4892-4379-661A371E969F}"/>
              </a:ext>
            </a:extLst>
          </p:cNvPr>
          <p:cNvSpPr/>
          <p:nvPr/>
        </p:nvSpPr>
        <p:spPr>
          <a:xfrm rot="16798222" flipV="1">
            <a:off x="2386742" y="5016039"/>
            <a:ext cx="1559888" cy="3213308"/>
          </a:xfrm>
          <a:prstGeom prst="arc">
            <a:avLst>
              <a:gd name="adj1" fmla="val 2028971"/>
              <a:gd name="adj2" fmla="val 3837665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1" y="406880"/>
            <a:ext cx="8091701" cy="490267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600" dirty="0"/>
              <a:t>‘Add Table Using Examples’</a:t>
            </a:r>
          </a:p>
          <a:p>
            <a:r>
              <a:rPr lang="en-US" sz="2600" dirty="0"/>
              <a:t>ii) review the results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B642C8-0A5A-96E8-ECDE-BCBAC733743F}"/>
              </a:ext>
            </a:extLst>
          </p:cNvPr>
          <p:cNvSpPr txBox="1">
            <a:spLocks/>
          </p:cNvSpPr>
          <p:nvPr/>
        </p:nvSpPr>
        <p:spPr>
          <a:xfrm>
            <a:off x="259819" y="1703963"/>
            <a:ext cx="7464684" cy="508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We can then review the selector and the results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0C64F89-C974-42A4-5AB1-2439D7489F4A}"/>
              </a:ext>
            </a:extLst>
          </p:cNvPr>
          <p:cNvSpPr/>
          <p:nvPr/>
        </p:nvSpPr>
        <p:spPr>
          <a:xfrm rot="20903042" flipV="1">
            <a:off x="4845792" y="1852748"/>
            <a:ext cx="1559888" cy="1383144"/>
          </a:xfrm>
          <a:prstGeom prst="arc">
            <a:avLst>
              <a:gd name="adj1" fmla="val 20626648"/>
              <a:gd name="adj2" fmla="val 5309880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C830FE-C12E-CCED-825F-801C3C326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74" y="2666976"/>
            <a:ext cx="5419725" cy="27432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288B490-B5F1-EDD1-3E7E-80952A826138}"/>
              </a:ext>
            </a:extLst>
          </p:cNvPr>
          <p:cNvSpPr txBox="1">
            <a:spLocks/>
          </p:cNvSpPr>
          <p:nvPr/>
        </p:nvSpPr>
        <p:spPr>
          <a:xfrm>
            <a:off x="166882" y="3530574"/>
            <a:ext cx="2748992" cy="508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In this case, “Add Tables Using Examples” has used the wrong selector.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The list of titles is too short.</a:t>
            </a:r>
          </a:p>
        </p:txBody>
      </p:sp>
    </p:spTree>
    <p:extLst>
      <p:ext uri="{BB962C8B-B14F-4D97-AF65-F5344CB8AC3E}">
        <p14:creationId xmlns:p14="http://schemas.microsoft.com/office/powerpoint/2010/main" val="17460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324C3C-E50E-C233-6405-224A36FDF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31"/>
            <a:ext cx="9144000" cy="255346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1" y="406880"/>
            <a:ext cx="8091701" cy="49026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sz="2600" dirty="0"/>
              <a:t>Build </a:t>
            </a:r>
            <a:r>
              <a:rPr lang="en-US" sz="2600" dirty="0">
                <a:solidFill>
                  <a:srgbClr val="FFFF00"/>
                </a:solidFill>
              </a:rPr>
              <a:t>Html.Table </a:t>
            </a:r>
            <a:r>
              <a:rPr lang="en-US" sz="2600" dirty="0"/>
              <a:t>manually</a:t>
            </a:r>
          </a:p>
          <a:p>
            <a:r>
              <a:rPr lang="en-US" sz="2600" dirty="0" err="1"/>
              <a:t>i</a:t>
            </a:r>
            <a:r>
              <a:rPr lang="en-US" sz="2600" dirty="0"/>
              <a:t>) find the correct element using “developer tools”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B642C8-0A5A-96E8-ECDE-BCBAC733743F}"/>
              </a:ext>
            </a:extLst>
          </p:cNvPr>
          <p:cNvSpPr txBox="1">
            <a:spLocks/>
          </p:cNvSpPr>
          <p:nvPr/>
        </p:nvSpPr>
        <p:spPr>
          <a:xfrm>
            <a:off x="2603863" y="1556637"/>
            <a:ext cx="5710349" cy="508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If we use the browser’s developer tools, we can review the elements on-screen and select the element whose class attribute we want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0C64F89-C974-42A4-5AB1-2439D7489F4A}"/>
              </a:ext>
            </a:extLst>
          </p:cNvPr>
          <p:cNvSpPr/>
          <p:nvPr/>
        </p:nvSpPr>
        <p:spPr>
          <a:xfrm rot="20903042" flipV="1">
            <a:off x="6226446" y="2138017"/>
            <a:ext cx="1559888" cy="5402031"/>
          </a:xfrm>
          <a:prstGeom prst="arc">
            <a:avLst>
              <a:gd name="adj1" fmla="val 20626648"/>
              <a:gd name="adj2" fmla="val 4853790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BC7FC-9619-B359-030F-837362E8867B}"/>
              </a:ext>
            </a:extLst>
          </p:cNvPr>
          <p:cNvSpPr txBox="1"/>
          <p:nvPr/>
        </p:nvSpPr>
        <p:spPr>
          <a:xfrm>
            <a:off x="829788" y="2472287"/>
            <a:ext cx="5984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span.a</a:t>
            </a:r>
            <a:r>
              <a:rPr lang="en-US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-size-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medium.a</a:t>
            </a:r>
            <a:r>
              <a:rPr lang="en-US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-color-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base.a</a:t>
            </a:r>
            <a:r>
              <a:rPr lang="en-US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-text-normal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5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CA8F04-C96F-943E-54BE-ED4BBBF2B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08" y="2544295"/>
            <a:ext cx="4491460" cy="362319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1" y="406880"/>
            <a:ext cx="8091701" cy="49026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sz="2600" dirty="0"/>
              <a:t>Build </a:t>
            </a:r>
            <a:r>
              <a:rPr lang="en-US" sz="2600" dirty="0">
                <a:solidFill>
                  <a:srgbClr val="FFFF00"/>
                </a:solidFill>
              </a:rPr>
              <a:t>Html.Table </a:t>
            </a:r>
            <a:r>
              <a:rPr lang="en-US" sz="2600" dirty="0"/>
              <a:t>manually</a:t>
            </a:r>
          </a:p>
          <a:p>
            <a:r>
              <a:rPr lang="en-US" sz="2600" dirty="0"/>
              <a:t>ii) use it as the CSS Selector for the table column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B642C8-0A5A-96E8-ECDE-BCBAC733743F}"/>
              </a:ext>
            </a:extLst>
          </p:cNvPr>
          <p:cNvSpPr txBox="1">
            <a:spLocks/>
          </p:cNvSpPr>
          <p:nvPr/>
        </p:nvSpPr>
        <p:spPr>
          <a:xfrm>
            <a:off x="5812051" y="3293364"/>
            <a:ext cx="2509162" cy="508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By editing the CSS Selector for column1, We’ve extracted the title from each matching element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0C64F89-C974-42A4-5AB1-2439D7489F4A}"/>
              </a:ext>
            </a:extLst>
          </p:cNvPr>
          <p:cNvSpPr/>
          <p:nvPr/>
        </p:nvSpPr>
        <p:spPr>
          <a:xfrm rot="4863141" flipH="1" flipV="1">
            <a:off x="4865644" y="2836443"/>
            <a:ext cx="1442820" cy="1185113"/>
          </a:xfrm>
          <a:prstGeom prst="arc">
            <a:avLst>
              <a:gd name="adj1" fmla="val 323115"/>
              <a:gd name="adj2" fmla="val 4853790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BC7FC-9619-B359-030F-837362E8867B}"/>
              </a:ext>
            </a:extLst>
          </p:cNvPr>
          <p:cNvSpPr txBox="1"/>
          <p:nvPr/>
        </p:nvSpPr>
        <p:spPr>
          <a:xfrm>
            <a:off x="1082337" y="1822447"/>
            <a:ext cx="5984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span.a</a:t>
            </a:r>
            <a:r>
              <a:rPr lang="en-US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-size-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medium.a</a:t>
            </a:r>
            <a:r>
              <a:rPr lang="en-US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-color-</a:t>
            </a:r>
            <a:r>
              <a:rPr lang="en-US" b="0" i="0" dirty="0" err="1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base.a</a:t>
            </a:r>
            <a:r>
              <a:rPr lang="en-US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-text-normal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202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CA253D-0C40-BFC4-82AA-DE2123A3950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6102"/>
            <a:ext cx="9144000" cy="403114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1" y="406880"/>
            <a:ext cx="8091701" cy="490267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sz="2600" dirty="0"/>
              <a:t>‘Build </a:t>
            </a:r>
            <a:r>
              <a:rPr lang="en-US" sz="2600" dirty="0">
                <a:solidFill>
                  <a:srgbClr val="FFFF00"/>
                </a:solidFill>
              </a:rPr>
              <a:t>Html.Table </a:t>
            </a:r>
            <a:r>
              <a:rPr lang="en-US" sz="2600" dirty="0"/>
              <a:t>manually</a:t>
            </a:r>
          </a:p>
          <a:p>
            <a:r>
              <a:rPr lang="en-US" sz="2600" dirty="0"/>
              <a:t>iii) add additional columns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B642C8-0A5A-96E8-ECDE-BCBAC733743F}"/>
              </a:ext>
            </a:extLst>
          </p:cNvPr>
          <p:cNvSpPr txBox="1">
            <a:spLocks/>
          </p:cNvSpPr>
          <p:nvPr/>
        </p:nvSpPr>
        <p:spPr>
          <a:xfrm>
            <a:off x="503657" y="1351193"/>
            <a:ext cx="8300707" cy="1955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Each page element has a tag and usually a class attribute. Understanding CSS Selectors is critical to successful web scraping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0C64F89-C974-42A4-5AB1-2439D7489F4A}"/>
              </a:ext>
            </a:extLst>
          </p:cNvPr>
          <p:cNvSpPr/>
          <p:nvPr/>
        </p:nvSpPr>
        <p:spPr>
          <a:xfrm rot="4801778">
            <a:off x="4208211" y="228273"/>
            <a:ext cx="3584104" cy="3213308"/>
          </a:xfrm>
          <a:prstGeom prst="arc">
            <a:avLst>
              <a:gd name="adj1" fmla="val 745150"/>
              <a:gd name="adj2" fmla="val 5818393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A61EA15-0196-824F-A21A-BF4A0D298E5C}"/>
              </a:ext>
            </a:extLst>
          </p:cNvPr>
          <p:cNvSpPr txBox="1">
            <a:spLocks/>
          </p:cNvSpPr>
          <p:nvPr/>
        </p:nvSpPr>
        <p:spPr>
          <a:xfrm>
            <a:off x="6777510" y="4799860"/>
            <a:ext cx="2366489" cy="1513854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If we have more than one column, we must also have a RowSelector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AC61BB29-9603-4892-4379-661A371E969F}"/>
              </a:ext>
            </a:extLst>
          </p:cNvPr>
          <p:cNvSpPr/>
          <p:nvPr/>
        </p:nvSpPr>
        <p:spPr>
          <a:xfrm rot="4801778" flipH="1" flipV="1">
            <a:off x="4710855" y="4006297"/>
            <a:ext cx="2578817" cy="2430428"/>
          </a:xfrm>
          <a:prstGeom prst="arc">
            <a:avLst>
              <a:gd name="adj1" fmla="val 1624360"/>
              <a:gd name="adj2" fmla="val 4761470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31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Web scraping with Power Query - </a:t>
            </a:r>
            <a:r>
              <a:rPr lang="en-US" dirty="0">
                <a:solidFill>
                  <a:srgbClr val="FFFF00"/>
                </a:solidFill>
              </a:rPr>
              <a:t>Takeaways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B41041E-AE95-0698-ED6D-2C74EC742C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162" y="1079863"/>
            <a:ext cx="7927676" cy="473963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 Power Query, most web-scraping can be done with very little effort using Get Data&gt;Web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 some cases, you may need to inspect the HTML using your browser’s developer tools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good understanding of CSS Selectors will help you be more successful with parsing HTML. </a:t>
            </a:r>
            <a:r>
              <a:rPr lang="en-US" dirty="0">
                <a:hlinkClick r:id="rId2"/>
              </a:rPr>
              <a:t>CSS Selectors Reference (w3schools.com)</a:t>
            </a:r>
            <a:r>
              <a:rPr lang="en-US" dirty="0"/>
              <a:t> is a good resource for this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>
              <a:buFont typeface="Open Sans" panose="020B0606030504020204" pitchFamily="34" charset="0"/>
              <a:buChar char="‼"/>
            </a:pPr>
            <a:r>
              <a:rPr lang="en-US" dirty="0">
                <a:solidFill>
                  <a:srgbClr val="FF0000"/>
                </a:solidFill>
              </a:rPr>
              <a:t>Be sure of the legality of scraping data from the websites you want to interact with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DFDB73C4-6185-FBF9-7CD5-35FA500B7A90}"/>
              </a:ext>
            </a:extLst>
          </p:cNvPr>
          <p:cNvSpPr/>
          <p:nvPr/>
        </p:nvSpPr>
        <p:spPr>
          <a:xfrm>
            <a:off x="8343900" y="3225248"/>
            <a:ext cx="670891" cy="68083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603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1B41041E-AE95-0698-ED6D-2C74EC742C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162" y="1079863"/>
            <a:ext cx="7927676" cy="4739639"/>
          </a:xfrm>
        </p:spPr>
        <p:txBody>
          <a:bodyPr/>
          <a:lstStyle/>
          <a:p>
            <a:pPr marL="0" indent="0">
              <a:buNone/>
            </a:pPr>
            <a:r>
              <a:rPr lang="en-US" sz="6600" dirty="0"/>
              <a:t>For an example walkthrough, continue reading </a:t>
            </a:r>
            <a:r>
              <a:rPr lang="en-US" sz="6600" dirty="0">
                <a:sym typeface="Wingdings" panose="05000000000000000000" pitchFamily="2" charset="2"/>
              </a:rPr>
              <a:t>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883270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Shopee is a popular online supermarket in several Asian countries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D916B78-C1EB-C044-40A2-1DB7A589C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5401" y="3312834"/>
            <a:ext cx="2731308" cy="105871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This search for alcoholic beverages has 25 results on the first page. When initially loading, 15 are visible in the window.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13A177-482D-8E17-E36A-123F28477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99" y="1445988"/>
            <a:ext cx="5540554" cy="479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83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84A874-7C63-827E-B0E3-4707D950C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2" y="1795055"/>
            <a:ext cx="4329453" cy="1349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AC9223-8142-1A87-17BF-D8B524216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08" y="2826705"/>
            <a:ext cx="3698244" cy="320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 can easily extract data from a webpage</a:t>
            </a:r>
          </a:p>
          <a:p>
            <a:r>
              <a:rPr lang="en-US" dirty="0"/>
              <a:t>Using Get data&gt;Web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22637788-0689-FC45-C7BB-12231A920D14}"/>
              </a:ext>
            </a:extLst>
          </p:cNvPr>
          <p:cNvSpPr/>
          <p:nvPr/>
        </p:nvSpPr>
        <p:spPr>
          <a:xfrm rot="15634967" flipH="1">
            <a:off x="4484557" y="2388661"/>
            <a:ext cx="879966" cy="876087"/>
          </a:xfrm>
          <a:prstGeom prst="arc">
            <a:avLst>
              <a:gd name="adj1" fmla="val 5331492"/>
              <a:gd name="adj2" fmla="val 10701784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41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tried to get the brand details from the page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D916B78-C1EB-C044-40A2-1DB7A589C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6017" y="1793653"/>
            <a:ext cx="2731308" cy="105871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Navigator showed me there were no HTML tables and no Suggested tables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26D19-6BEF-22B3-E5B1-98FC2ADD7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24" y="1467521"/>
            <a:ext cx="2067213" cy="20767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7FC57B88-49C7-DF88-97EB-F5E6DD42CB64}"/>
              </a:ext>
            </a:extLst>
          </p:cNvPr>
          <p:cNvSpPr/>
          <p:nvPr/>
        </p:nvSpPr>
        <p:spPr>
          <a:xfrm rot="2434133" flipH="1" flipV="1">
            <a:off x="1994646" y="2212300"/>
            <a:ext cx="1442820" cy="2184706"/>
          </a:xfrm>
          <a:prstGeom prst="arc">
            <a:avLst>
              <a:gd name="adj1" fmla="val 323115"/>
              <a:gd name="adj2" fmla="val 4130050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7F1912-6DEF-478E-F4A0-815F0BE3D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940" y="3310409"/>
            <a:ext cx="4463430" cy="2761814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E407B7-C8E9-63F5-8192-06FCF4E82BEC}"/>
              </a:ext>
            </a:extLst>
          </p:cNvPr>
          <p:cNvSpPr txBox="1">
            <a:spLocks/>
          </p:cNvSpPr>
          <p:nvPr/>
        </p:nvSpPr>
        <p:spPr>
          <a:xfrm>
            <a:off x="511618" y="4861121"/>
            <a:ext cx="2731308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“Add Table Using Examples” couldn’t find a CSS Selector for the brand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2BB7662-B0A5-9E75-3A12-0C867B58C41D}"/>
              </a:ext>
            </a:extLst>
          </p:cNvPr>
          <p:cNvSpPr/>
          <p:nvPr/>
        </p:nvSpPr>
        <p:spPr>
          <a:xfrm rot="15999854" flipV="1">
            <a:off x="2392257" y="3888074"/>
            <a:ext cx="1442820" cy="2478910"/>
          </a:xfrm>
          <a:prstGeom prst="arc">
            <a:avLst>
              <a:gd name="adj1" fmla="val 323115"/>
              <a:gd name="adj2" fmla="val 4130050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Businessman thumbs down">
            <a:extLst>
              <a:ext uri="{FF2B5EF4-FFF2-40B4-BE49-F238E27FC236}">
                <a16:creationId xmlns:a16="http://schemas.microsoft.com/office/drawing/2014/main" id="{3D5B6890-7E81-32C2-1878-80ECE039F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76" y="1670353"/>
            <a:ext cx="1588786" cy="445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87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3CA73E0-D4B5-3B41-3387-39AE3E5329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089"/>
            <a:ext cx="9144000" cy="194872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used the developer tools in my browser to inspect the HTML of the page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E407B7-C8E9-63F5-8192-06FCF4E82BEC}"/>
              </a:ext>
            </a:extLst>
          </p:cNvPr>
          <p:cNvSpPr txBox="1">
            <a:spLocks/>
          </p:cNvSpPr>
          <p:nvPr/>
        </p:nvSpPr>
        <p:spPr>
          <a:xfrm>
            <a:off x="920921" y="4124195"/>
            <a:ext cx="769185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 found the text “Tiger Beer Can (320ml x 24)” in the div element with class attribute </a:t>
            </a:r>
          </a:p>
          <a:p>
            <a:pPr marL="0" indent="0">
              <a:buNone/>
            </a:pPr>
            <a:r>
              <a:rPr lang="en-US" sz="1800" dirty="0" err="1">
                <a:solidFill>
                  <a:srgbClr val="FFFF00"/>
                </a:solidFill>
              </a:rPr>
              <a:t>LsVFHr</a:t>
            </a:r>
            <a:r>
              <a:rPr lang="en-US" sz="1800" dirty="0">
                <a:solidFill>
                  <a:srgbClr val="FFFF00"/>
                </a:solidFill>
              </a:rPr>
              <a:t> yL4BVF HwcBH9</a:t>
            </a:r>
          </a:p>
          <a:p>
            <a:pPr marL="0" indent="0">
              <a:buNone/>
            </a:pPr>
            <a:r>
              <a:rPr lang="en-US" sz="1800" dirty="0"/>
              <a:t>The CSS Selector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“.LsVFHr.yL4BVF.HwcBH9” </a:t>
            </a:r>
          </a:p>
          <a:p>
            <a:pPr marL="0" indent="0">
              <a:buNone/>
            </a:pPr>
            <a:r>
              <a:rPr lang="en-US" sz="1800" dirty="0"/>
              <a:t>will find all such elements on the page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2BB7662-B0A5-9E75-3A12-0C867B58C41D}"/>
              </a:ext>
            </a:extLst>
          </p:cNvPr>
          <p:cNvSpPr/>
          <p:nvPr/>
        </p:nvSpPr>
        <p:spPr>
          <a:xfrm rot="8497989" flipH="1" flipV="1">
            <a:off x="4248617" y="2350894"/>
            <a:ext cx="1618992" cy="2156212"/>
          </a:xfrm>
          <a:prstGeom prst="arc">
            <a:avLst>
              <a:gd name="adj1" fmla="val 1907990"/>
              <a:gd name="adj2" fmla="val 4547854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99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BBDA6C-E1D7-FE07-EDEE-E57C0A4ED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1825"/>
            <a:ext cx="9144000" cy="194171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used the Selector to try to extract just the brand name from the page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E407B7-C8E9-63F5-8192-06FCF4E82BEC}"/>
              </a:ext>
            </a:extLst>
          </p:cNvPr>
          <p:cNvSpPr txBox="1">
            <a:spLocks/>
          </p:cNvSpPr>
          <p:nvPr/>
        </p:nvSpPr>
        <p:spPr>
          <a:xfrm>
            <a:off x="1243138" y="3729007"/>
            <a:ext cx="769185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first attempt returned no data!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5DD378-7B14-9D39-554D-AEA92A462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026" y="4152930"/>
            <a:ext cx="4553585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8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3E17B7-2ECF-5879-A7CA-8874DCA39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" b="-1"/>
          <a:stretch/>
        </p:blipFill>
        <p:spPr>
          <a:xfrm>
            <a:off x="142192" y="1337833"/>
            <a:ext cx="8792802" cy="273447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added a </a:t>
            </a:r>
            <a:r>
              <a:rPr lang="en-US" dirty="0">
                <a:solidFill>
                  <a:srgbClr val="FFFF00"/>
                </a:solidFill>
              </a:rPr>
              <a:t>Timeout</a:t>
            </a:r>
            <a:r>
              <a:rPr lang="en-US" dirty="0"/>
              <a:t> to </a:t>
            </a:r>
            <a:r>
              <a:rPr lang="en-US" dirty="0" err="1">
                <a:solidFill>
                  <a:srgbClr val="FFFF00"/>
                </a:solidFill>
              </a:rPr>
              <a:t>Web.BrowserContents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to give the page more time to fill the elements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E407B7-C8E9-63F5-8192-06FCF4E82BEC}"/>
              </a:ext>
            </a:extLst>
          </p:cNvPr>
          <p:cNvSpPr txBox="1">
            <a:spLocks/>
          </p:cNvSpPr>
          <p:nvPr/>
        </p:nvSpPr>
        <p:spPr>
          <a:xfrm>
            <a:off x="407116" y="5157213"/>
            <a:ext cx="769185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613D27-B873-85D6-6511-1B50C5F0E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248" y="2304378"/>
            <a:ext cx="3124636" cy="3781953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A3650F-B5D9-3458-DEB9-32A2BB97B9F2}"/>
              </a:ext>
            </a:extLst>
          </p:cNvPr>
          <p:cNvSpPr txBox="1">
            <a:spLocks/>
          </p:cNvSpPr>
          <p:nvPr/>
        </p:nvSpPr>
        <p:spPr>
          <a:xfrm>
            <a:off x="1170274" y="4773074"/>
            <a:ext cx="330273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Even though there were 25 brands on the page, the query only returned 15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D302D4B9-94D3-1538-D216-CE0924B546DA}"/>
              </a:ext>
            </a:extLst>
          </p:cNvPr>
          <p:cNvSpPr/>
          <p:nvPr/>
        </p:nvSpPr>
        <p:spPr>
          <a:xfrm rot="15954562" flipV="1">
            <a:off x="4655727" y="3301726"/>
            <a:ext cx="1618992" cy="2944762"/>
          </a:xfrm>
          <a:prstGeom prst="arc">
            <a:avLst>
              <a:gd name="adj1" fmla="val 21437334"/>
              <a:gd name="adj2" fmla="val 4792278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305699-E312-0B73-76A4-309BB028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11" y="1654628"/>
            <a:ext cx="4529463" cy="466344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5211" y="396937"/>
            <a:ext cx="8337728" cy="490267"/>
          </a:xfrm>
        </p:spPr>
        <p:txBody>
          <a:bodyPr/>
          <a:lstStyle/>
          <a:p>
            <a:r>
              <a:rPr lang="en-US" dirty="0"/>
              <a:t>I found that the page had a script to fill the first 15 brands when the page loads. The rest are filled when the window is scrolled!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E407B7-C8E9-63F5-8192-06FCF4E82BEC}"/>
              </a:ext>
            </a:extLst>
          </p:cNvPr>
          <p:cNvSpPr txBox="1">
            <a:spLocks/>
          </p:cNvSpPr>
          <p:nvPr/>
        </p:nvSpPr>
        <p:spPr>
          <a:xfrm>
            <a:off x="407116" y="5157213"/>
            <a:ext cx="769185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6A3650F-B5D9-3458-DEB9-32A2BB97B9F2}"/>
              </a:ext>
            </a:extLst>
          </p:cNvPr>
          <p:cNvSpPr txBox="1">
            <a:spLocks/>
          </p:cNvSpPr>
          <p:nvPr/>
        </p:nvSpPr>
        <p:spPr>
          <a:xfrm>
            <a:off x="5643154" y="2625360"/>
            <a:ext cx="330273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first 15 brands were populated with data</a:t>
            </a:r>
            <a:endParaRPr lang="en-US" sz="1800" dirty="0">
              <a:solidFill>
                <a:srgbClr val="FFFF0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A12D3D6-32FC-52DD-28C2-AF2F5F24C04D}"/>
              </a:ext>
            </a:extLst>
          </p:cNvPr>
          <p:cNvSpPr/>
          <p:nvPr/>
        </p:nvSpPr>
        <p:spPr>
          <a:xfrm>
            <a:off x="5129349" y="1654628"/>
            <a:ext cx="513805" cy="2745104"/>
          </a:xfrm>
          <a:prstGeom prst="rightBrace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F873769-2EB2-A338-518C-3548606A03D2}"/>
              </a:ext>
            </a:extLst>
          </p:cNvPr>
          <p:cNvSpPr/>
          <p:nvPr/>
        </p:nvSpPr>
        <p:spPr>
          <a:xfrm>
            <a:off x="5129349" y="4416710"/>
            <a:ext cx="513805" cy="1836044"/>
          </a:xfrm>
          <a:prstGeom prst="rightBrac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E51D9CD-901A-68E8-6CCA-527EC3C56915}"/>
              </a:ext>
            </a:extLst>
          </p:cNvPr>
          <p:cNvSpPr txBox="1">
            <a:spLocks/>
          </p:cNvSpPr>
          <p:nvPr/>
        </p:nvSpPr>
        <p:spPr>
          <a:xfrm>
            <a:off x="5643154" y="4841106"/>
            <a:ext cx="330273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The remaining 10 were populated with placeholders and didn’t have all the child elements</a:t>
            </a:r>
            <a:endParaRPr 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226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found that all data for the page was in script elements containing JSON documents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E407B7-C8E9-63F5-8192-06FCF4E82BEC}"/>
              </a:ext>
            </a:extLst>
          </p:cNvPr>
          <p:cNvSpPr txBox="1">
            <a:spLocks/>
          </p:cNvSpPr>
          <p:nvPr/>
        </p:nvSpPr>
        <p:spPr>
          <a:xfrm>
            <a:off x="407116" y="5157213"/>
            <a:ext cx="769185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2D8EF9-8707-CE75-C04F-6D73870BA84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/>
          <a:srcRect b="21613"/>
          <a:stretch/>
        </p:blipFill>
        <p:spPr>
          <a:xfrm>
            <a:off x="198110" y="1437539"/>
            <a:ext cx="6786164" cy="4876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A5D7C8-5708-777D-E8CE-7E178B0B2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651" y="3036422"/>
            <a:ext cx="4931239" cy="3103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c 12">
            <a:extLst>
              <a:ext uri="{FF2B5EF4-FFF2-40B4-BE49-F238E27FC236}">
                <a16:creationId xmlns:a16="http://schemas.microsoft.com/office/drawing/2014/main" id="{54A3A514-F69D-1FA8-6505-4AEBCF79ED0B}"/>
              </a:ext>
            </a:extLst>
          </p:cNvPr>
          <p:cNvSpPr/>
          <p:nvPr/>
        </p:nvSpPr>
        <p:spPr>
          <a:xfrm rot="20417156" flipV="1">
            <a:off x="5021227" y="1755489"/>
            <a:ext cx="1618992" cy="2944762"/>
          </a:xfrm>
          <a:prstGeom prst="arc">
            <a:avLst>
              <a:gd name="adj1" fmla="val 21441313"/>
              <a:gd name="adj2" fmla="val 4792278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8B4789C-1FF8-9CBC-DB33-EEBEB1BD5B31}"/>
              </a:ext>
            </a:extLst>
          </p:cNvPr>
          <p:cNvSpPr/>
          <p:nvPr/>
        </p:nvSpPr>
        <p:spPr>
          <a:xfrm>
            <a:off x="474964" y="1631342"/>
            <a:ext cx="1684762" cy="15391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3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54D99-FE45-D4EB-B21A-A006D828232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3" y="1176486"/>
            <a:ext cx="5491961" cy="231898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 changed </a:t>
            </a:r>
            <a:r>
              <a:rPr lang="en-US" dirty="0" err="1">
                <a:solidFill>
                  <a:srgbClr val="FFFF00"/>
                </a:solidFill>
              </a:rPr>
              <a:t>Html.Table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/>
              <a:t>to extract the JSON from those elements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E407B7-C8E9-63F5-8192-06FCF4E82BEC}"/>
              </a:ext>
            </a:extLst>
          </p:cNvPr>
          <p:cNvSpPr txBox="1">
            <a:spLocks/>
          </p:cNvSpPr>
          <p:nvPr/>
        </p:nvSpPr>
        <p:spPr>
          <a:xfrm>
            <a:off x="407116" y="5157213"/>
            <a:ext cx="769185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09455-82F4-8C16-C9EB-BF6F876F9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6" r="43333"/>
          <a:stretch/>
        </p:blipFill>
        <p:spPr>
          <a:xfrm>
            <a:off x="3657600" y="3684706"/>
            <a:ext cx="5181600" cy="2429207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21FA7406-0661-E1D1-B476-44430ABB969D}"/>
              </a:ext>
            </a:extLst>
          </p:cNvPr>
          <p:cNvSpPr/>
          <p:nvPr/>
        </p:nvSpPr>
        <p:spPr>
          <a:xfrm rot="3076803" flipH="1" flipV="1">
            <a:off x="3355229" y="1426672"/>
            <a:ext cx="1969456" cy="4696271"/>
          </a:xfrm>
          <a:prstGeom prst="arc">
            <a:avLst>
              <a:gd name="adj1" fmla="val 21441313"/>
              <a:gd name="adj2" fmla="val 4792278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AB775575-9F95-2DC3-D40C-4800117B1ABD}"/>
              </a:ext>
            </a:extLst>
          </p:cNvPr>
          <p:cNvSpPr txBox="1">
            <a:spLocks/>
          </p:cNvSpPr>
          <p:nvPr/>
        </p:nvSpPr>
        <p:spPr>
          <a:xfrm>
            <a:off x="5792100" y="1537717"/>
            <a:ext cx="330273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This CSS selector means</a:t>
            </a:r>
          </a:p>
          <a:p>
            <a:pPr marL="0" indent="0">
              <a:buNone/>
            </a:pPr>
            <a:r>
              <a:rPr lang="en-US" sz="1800" i="1" dirty="0"/>
              <a:t>select the elements with a </a:t>
            </a:r>
            <a:r>
              <a:rPr lang="en-US" sz="1800" i="1" dirty="0">
                <a:solidFill>
                  <a:srgbClr val="FFFF00"/>
                </a:solidFill>
              </a:rPr>
              <a:t>script</a:t>
            </a:r>
            <a:r>
              <a:rPr lang="en-US" sz="1800" i="1" dirty="0"/>
              <a:t> tag and an attribute called </a:t>
            </a:r>
            <a:r>
              <a:rPr lang="en-US" sz="1800" i="1" dirty="0">
                <a:solidFill>
                  <a:srgbClr val="FFFF00"/>
                </a:solidFill>
              </a:rPr>
              <a:t>type</a:t>
            </a:r>
            <a:r>
              <a:rPr lang="en-US" sz="1800" i="1" dirty="0"/>
              <a:t> whose value is </a:t>
            </a:r>
            <a:r>
              <a:rPr lang="en-US" sz="1800" i="1" dirty="0">
                <a:solidFill>
                  <a:srgbClr val="FFFF00"/>
                </a:solidFill>
              </a:rPr>
              <a:t>“application/</a:t>
            </a:r>
            <a:r>
              <a:rPr lang="en-US" sz="1800" i="1" dirty="0" err="1">
                <a:solidFill>
                  <a:srgbClr val="FFFF00"/>
                </a:solidFill>
              </a:rPr>
              <a:t>ld+json</a:t>
            </a:r>
            <a:r>
              <a:rPr lang="en-US" sz="1800" i="1" dirty="0">
                <a:solidFill>
                  <a:srgbClr val="FFFF00"/>
                </a:solidFill>
              </a:rPr>
              <a:t>”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6422F78-5268-423C-5E7B-2FF90D23C614}"/>
              </a:ext>
            </a:extLst>
          </p:cNvPr>
          <p:cNvSpPr txBox="1">
            <a:spLocks/>
          </p:cNvSpPr>
          <p:nvPr/>
        </p:nvSpPr>
        <p:spPr>
          <a:xfrm>
            <a:off x="244433" y="3996482"/>
            <a:ext cx="330273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If the </a:t>
            </a:r>
            <a:r>
              <a:rPr lang="en-US" sz="1800" dirty="0">
                <a:solidFill>
                  <a:srgbClr val="FFFF00"/>
                </a:solidFill>
              </a:rPr>
              <a:t>[</a:t>
            </a:r>
            <a:r>
              <a:rPr lang="en-US" sz="1800" dirty="0" err="1">
                <a:solidFill>
                  <a:srgbClr val="FFFF00"/>
                </a:solidFill>
              </a:rPr>
              <a:t>TextContent</a:t>
            </a:r>
            <a:r>
              <a:rPr lang="en-US" sz="1800" dirty="0">
                <a:solidFill>
                  <a:srgbClr val="FFFF00"/>
                </a:solidFill>
              </a:rPr>
              <a:t>] </a:t>
            </a:r>
            <a:r>
              <a:rPr lang="en-US" sz="1800" dirty="0"/>
              <a:t>attribute of the returned element contains the word Product, then put the whole JSON, otherwise put null</a:t>
            </a:r>
            <a:endParaRPr lang="en-US" sz="1800" i="1" dirty="0">
              <a:solidFill>
                <a:srgbClr val="FFFF00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DF481FF-4200-8C18-D715-7BDB4019CE38}"/>
              </a:ext>
            </a:extLst>
          </p:cNvPr>
          <p:cNvSpPr/>
          <p:nvPr/>
        </p:nvSpPr>
        <p:spPr>
          <a:xfrm rot="1182844">
            <a:off x="1207990" y="790197"/>
            <a:ext cx="1618992" cy="4602486"/>
          </a:xfrm>
          <a:prstGeom prst="arc">
            <a:avLst>
              <a:gd name="adj1" fmla="val 21441313"/>
              <a:gd name="adj2" fmla="val 2107717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90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71FCE2-258A-122F-F91A-C3B5AED95E7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458"/>
            <a:ext cx="9144000" cy="37483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Then it was just a matter of extracting the data using UI–equivalent commands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E407B7-C8E9-63F5-8192-06FCF4E82BEC}"/>
              </a:ext>
            </a:extLst>
          </p:cNvPr>
          <p:cNvSpPr txBox="1">
            <a:spLocks/>
          </p:cNvSpPr>
          <p:nvPr/>
        </p:nvSpPr>
        <p:spPr>
          <a:xfrm>
            <a:off x="407116" y="5157213"/>
            <a:ext cx="769185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96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result was all 25 brands from the first page of search results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4E407B7-C8E9-63F5-8192-06FCF4E82BEC}"/>
              </a:ext>
            </a:extLst>
          </p:cNvPr>
          <p:cNvSpPr txBox="1">
            <a:spLocks/>
          </p:cNvSpPr>
          <p:nvPr/>
        </p:nvSpPr>
        <p:spPr>
          <a:xfrm>
            <a:off x="407116" y="5157213"/>
            <a:ext cx="7691856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29702-CB4B-D45F-7C71-D8828D0CC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28" y="1499918"/>
            <a:ext cx="7109637" cy="4637694"/>
          </a:xfrm>
          <a:prstGeom prst="rect">
            <a:avLst/>
          </a:prstGeom>
        </p:spPr>
      </p:pic>
      <p:pic>
        <p:nvPicPr>
          <p:cNvPr id="6" name="Graphic 5" descr="Thumbs up sign with solid fill">
            <a:extLst>
              <a:ext uri="{FF2B5EF4-FFF2-40B4-BE49-F238E27FC236}">
                <a16:creationId xmlns:a16="http://schemas.microsoft.com/office/drawing/2014/main" id="{97D49560-4493-88D6-99D0-ED85F0C62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174" y="55367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46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AC9223-8142-1A87-17BF-D8B524216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08" b="51985"/>
          <a:stretch/>
        </p:blipFill>
        <p:spPr>
          <a:xfrm>
            <a:off x="5234159" y="4187767"/>
            <a:ext cx="3698244" cy="748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If the page includes </a:t>
            </a:r>
            <a:r>
              <a:rPr lang="en-US" dirty="0">
                <a:solidFill>
                  <a:srgbClr val="FFFF00"/>
                </a:solidFill>
              </a:rPr>
              <a:t>&lt;table&gt;</a:t>
            </a:r>
            <a:r>
              <a:rPr lang="en-US" dirty="0"/>
              <a:t> elements, they are listed under </a:t>
            </a:r>
            <a:r>
              <a:rPr lang="en-US" dirty="0">
                <a:solidFill>
                  <a:srgbClr val="FFFF00"/>
                </a:solidFill>
              </a:rPr>
              <a:t>HTML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13C528-6EE5-7FFB-9F7D-F65D57380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9" y="1680474"/>
            <a:ext cx="4476750" cy="44005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901FD7-37AC-18CC-09F8-9B0003692D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21" t="10859" b="11902"/>
          <a:stretch/>
        </p:blipFill>
        <p:spPr>
          <a:xfrm>
            <a:off x="531159" y="1306401"/>
            <a:ext cx="5392078" cy="279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18D80FE-1FB4-C0F1-C093-27F989C2644F}"/>
              </a:ext>
            </a:extLst>
          </p:cNvPr>
          <p:cNvSpPr/>
          <p:nvPr/>
        </p:nvSpPr>
        <p:spPr>
          <a:xfrm>
            <a:off x="5234159" y="4375517"/>
            <a:ext cx="3694176" cy="226711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19AAA2F1-6EFD-655E-6DED-BB437F956394}"/>
              </a:ext>
            </a:extLst>
          </p:cNvPr>
          <p:cNvSpPr/>
          <p:nvPr/>
        </p:nvSpPr>
        <p:spPr>
          <a:xfrm rot="15634967" flipH="1">
            <a:off x="4681051" y="3906870"/>
            <a:ext cx="879966" cy="876087"/>
          </a:xfrm>
          <a:prstGeom prst="arc">
            <a:avLst>
              <a:gd name="adj1" fmla="val 5331492"/>
              <a:gd name="adj2" fmla="val 10701784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5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PQ will also try to detect other structured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39A69-FF3E-D69F-908F-6730E990A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598" y="2074628"/>
            <a:ext cx="3156446" cy="1773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4DE51-98A5-353E-1A9E-EC4B02A8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025" y="2074628"/>
            <a:ext cx="3486391" cy="3336266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5A27389E-294E-61F7-8604-894C96F5B88C}"/>
              </a:ext>
            </a:extLst>
          </p:cNvPr>
          <p:cNvSpPr/>
          <p:nvPr/>
        </p:nvSpPr>
        <p:spPr>
          <a:xfrm rot="12007740" flipH="1">
            <a:off x="4275793" y="2761954"/>
            <a:ext cx="747608" cy="734696"/>
          </a:xfrm>
          <a:prstGeom prst="arc">
            <a:avLst>
              <a:gd name="adj1" fmla="val 5331492"/>
              <a:gd name="adj2" fmla="val 10701784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6A4C1-A1D8-3118-6FCE-72831C38F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544" y="4669081"/>
            <a:ext cx="5242461" cy="1565464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D0693BC1-0146-1BEB-EDCF-B1C9229755F5}"/>
              </a:ext>
            </a:extLst>
          </p:cNvPr>
          <p:cNvSpPr/>
          <p:nvPr/>
        </p:nvSpPr>
        <p:spPr>
          <a:xfrm rot="16200000" flipH="1">
            <a:off x="3863506" y="4131434"/>
            <a:ext cx="3461909" cy="744313"/>
          </a:xfrm>
          <a:prstGeom prst="arc">
            <a:avLst>
              <a:gd name="adj1" fmla="val 3700976"/>
              <a:gd name="adj2" fmla="val 9383309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950521-28D9-FA8D-2BE9-AB604130E316}"/>
              </a:ext>
            </a:extLst>
          </p:cNvPr>
          <p:cNvSpPr/>
          <p:nvPr/>
        </p:nvSpPr>
        <p:spPr>
          <a:xfrm>
            <a:off x="2775544" y="5803559"/>
            <a:ext cx="1605089" cy="19012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CAF9007-230F-3C32-0AB1-09DFBA3064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3755" y="1400704"/>
            <a:ext cx="7244541" cy="105871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Here, the table-of-contents is an unordered (bulleted) list - </a:t>
            </a:r>
            <a:r>
              <a:rPr lang="en-US" sz="1800" dirty="0">
                <a:solidFill>
                  <a:srgbClr val="FFFF00"/>
                </a:solidFill>
              </a:rPr>
              <a:t>&lt;</a:t>
            </a:r>
            <a:r>
              <a:rPr lang="en-US" sz="1800" dirty="0" err="1">
                <a:solidFill>
                  <a:srgbClr val="FFFF00"/>
                </a:solidFill>
              </a:rPr>
              <a:t>ul</a:t>
            </a:r>
            <a:r>
              <a:rPr lang="en-US" sz="1800" dirty="0">
                <a:solidFill>
                  <a:srgbClr val="FFFF00"/>
                </a:solidFill>
              </a:rPr>
              <a:t>&gt;</a:t>
            </a:r>
            <a:r>
              <a:rPr lang="en-US" sz="1800" dirty="0"/>
              <a:t>. PQ has suggested this as </a:t>
            </a:r>
            <a:r>
              <a:rPr lang="en-US" sz="1800" dirty="0">
                <a:solidFill>
                  <a:srgbClr val="FFFF00"/>
                </a:solidFill>
              </a:rPr>
              <a:t>Table 2</a:t>
            </a:r>
          </a:p>
        </p:txBody>
      </p:sp>
    </p:spTree>
    <p:extLst>
      <p:ext uri="{BB962C8B-B14F-4D97-AF65-F5344CB8AC3E}">
        <p14:creationId xmlns:p14="http://schemas.microsoft.com/office/powerpoint/2010/main" val="100866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When we load a table, PQ generates some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087219-93E0-BB39-BC22-6A940F31E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4"/>
          <a:stretch/>
        </p:blipFill>
        <p:spPr>
          <a:xfrm>
            <a:off x="0" y="2438400"/>
            <a:ext cx="9144000" cy="2265760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C172023F-4DE5-C58E-47CE-B675C47FDF84}"/>
              </a:ext>
            </a:extLst>
          </p:cNvPr>
          <p:cNvSpPr/>
          <p:nvPr/>
        </p:nvSpPr>
        <p:spPr>
          <a:xfrm rot="4080338">
            <a:off x="1551593" y="1444776"/>
            <a:ext cx="1229545" cy="1463990"/>
          </a:xfrm>
          <a:prstGeom prst="arc">
            <a:avLst>
              <a:gd name="adj1" fmla="val 5331492"/>
              <a:gd name="adj2" fmla="val 9878328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D916B78-C1EB-C044-40A2-1DB7A589C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66403" y="1426664"/>
            <a:ext cx="3955128" cy="105871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FFFF00"/>
                </a:solidFill>
              </a:rPr>
              <a:t>Web.BrowserContents</a:t>
            </a:r>
            <a:r>
              <a:rPr lang="en-US" sz="1800" dirty="0"/>
              <a:t> downloads the HTML from the page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896A394-B306-74E7-19B3-ABD7192A9D57}"/>
              </a:ext>
            </a:extLst>
          </p:cNvPr>
          <p:cNvSpPr/>
          <p:nvPr/>
        </p:nvSpPr>
        <p:spPr>
          <a:xfrm rot="5561987" flipH="1">
            <a:off x="-510669" y="2846117"/>
            <a:ext cx="5034792" cy="2397170"/>
          </a:xfrm>
          <a:prstGeom prst="arc">
            <a:avLst>
              <a:gd name="adj1" fmla="val 2836223"/>
              <a:gd name="adj2" fmla="val 8267116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66F4AD-D6B4-99E8-2339-87F80E8A9163}"/>
              </a:ext>
            </a:extLst>
          </p:cNvPr>
          <p:cNvSpPr txBox="1">
            <a:spLocks/>
          </p:cNvSpPr>
          <p:nvPr/>
        </p:nvSpPr>
        <p:spPr>
          <a:xfrm>
            <a:off x="690895" y="5278648"/>
            <a:ext cx="3955128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FF00"/>
                </a:solidFill>
              </a:rPr>
              <a:t>Html.Table</a:t>
            </a:r>
            <a:r>
              <a:rPr lang="en-US" sz="1800" dirty="0"/>
              <a:t> extracts data from the downloaded HTML</a:t>
            </a:r>
          </a:p>
        </p:txBody>
      </p:sp>
    </p:spTree>
    <p:extLst>
      <p:ext uri="{BB962C8B-B14F-4D97-AF65-F5344CB8AC3E}">
        <p14:creationId xmlns:p14="http://schemas.microsoft.com/office/powerpoint/2010/main" val="131497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452060-CFA2-D083-6DCD-2B7DD4C68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2"/>
          <a:stretch/>
        </p:blipFill>
        <p:spPr>
          <a:xfrm>
            <a:off x="0" y="2551611"/>
            <a:ext cx="9144000" cy="143519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2" y="406880"/>
            <a:ext cx="8265872" cy="490267"/>
          </a:xfrm>
        </p:spPr>
        <p:txBody>
          <a:bodyPr/>
          <a:lstStyle/>
          <a:p>
            <a:r>
              <a:rPr lang="en-US" sz="2700" dirty="0"/>
              <a:t>If the page has a lot of content, we can choose to ask </a:t>
            </a:r>
            <a:r>
              <a:rPr lang="en-US" sz="2700" dirty="0">
                <a:solidFill>
                  <a:srgbClr val="FFFF00"/>
                </a:solidFill>
              </a:rPr>
              <a:t>Web.BrowserContents</a:t>
            </a:r>
            <a:r>
              <a:rPr lang="en-US" sz="2700" dirty="0"/>
              <a:t> to wait for it to load completely before downloading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C172023F-4DE5-C58E-47CE-B675C47FDF84}"/>
              </a:ext>
            </a:extLst>
          </p:cNvPr>
          <p:cNvSpPr/>
          <p:nvPr/>
        </p:nvSpPr>
        <p:spPr>
          <a:xfrm rot="4080338">
            <a:off x="4571472" y="1986951"/>
            <a:ext cx="1441918" cy="1463990"/>
          </a:xfrm>
          <a:prstGeom prst="arc">
            <a:avLst>
              <a:gd name="adj1" fmla="val 6081171"/>
              <a:gd name="adj2" fmla="val 10979819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D916B78-C1EB-C044-40A2-1DB7A589C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69449" y="1777715"/>
            <a:ext cx="3955128" cy="105871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first parameter is the URL of the page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896A394-B306-74E7-19B3-ABD7192A9D57}"/>
              </a:ext>
            </a:extLst>
          </p:cNvPr>
          <p:cNvSpPr/>
          <p:nvPr/>
        </p:nvSpPr>
        <p:spPr>
          <a:xfrm rot="5561987" flipH="1">
            <a:off x="738773" y="3261534"/>
            <a:ext cx="5034792" cy="2397170"/>
          </a:xfrm>
          <a:prstGeom prst="arc">
            <a:avLst>
              <a:gd name="adj1" fmla="val 2836223"/>
              <a:gd name="adj2" fmla="val 4923572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66F4AD-D6B4-99E8-2339-87F80E8A9163}"/>
              </a:ext>
            </a:extLst>
          </p:cNvPr>
          <p:cNvSpPr txBox="1">
            <a:spLocks/>
          </p:cNvSpPr>
          <p:nvPr/>
        </p:nvSpPr>
        <p:spPr>
          <a:xfrm>
            <a:off x="1129241" y="4345704"/>
            <a:ext cx="6621388" cy="10587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second (optional) parameter can be a record with one field –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WaitFor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which is itself a record with one or two fields – either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(duration) 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/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text) or both</a:t>
            </a:r>
          </a:p>
        </p:txBody>
      </p:sp>
    </p:spTree>
    <p:extLst>
      <p:ext uri="{BB962C8B-B14F-4D97-AF65-F5344CB8AC3E}">
        <p14:creationId xmlns:p14="http://schemas.microsoft.com/office/powerpoint/2010/main" val="2130012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2" y="406880"/>
            <a:ext cx="8265872" cy="490267"/>
          </a:xfrm>
        </p:spPr>
        <p:txBody>
          <a:bodyPr/>
          <a:lstStyle/>
          <a:p>
            <a:r>
              <a:rPr lang="en-US" sz="2700" dirty="0"/>
              <a:t>There are two options for </a:t>
            </a:r>
            <a:r>
              <a:rPr lang="en-US" sz="2700" dirty="0">
                <a:solidFill>
                  <a:srgbClr val="FFFF00"/>
                </a:solidFill>
              </a:rPr>
              <a:t>WaitFor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89942F-8C4E-A96F-E9BF-9A00F0502A22}"/>
              </a:ext>
            </a:extLst>
          </p:cNvPr>
          <p:cNvGrpSpPr/>
          <p:nvPr/>
        </p:nvGrpSpPr>
        <p:grpSpPr>
          <a:xfrm>
            <a:off x="0" y="1658787"/>
            <a:ext cx="9144000" cy="7297160"/>
            <a:chOff x="0" y="758357"/>
            <a:chExt cx="9144000" cy="7297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452060-CFA2-D083-6DCD-2B7DD4C68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12"/>
            <a:stretch/>
          </p:blipFill>
          <p:spPr>
            <a:xfrm>
              <a:off x="0" y="1445779"/>
              <a:ext cx="9144000" cy="1435196"/>
            </a:xfrm>
            <a:prstGeom prst="rect">
              <a:avLst/>
            </a:prstGeom>
          </p:spPr>
        </p:pic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7896A394-B306-74E7-19B3-ABD7192A9D57}"/>
                </a:ext>
              </a:extLst>
            </p:cNvPr>
            <p:cNvSpPr/>
            <p:nvPr/>
          </p:nvSpPr>
          <p:spPr>
            <a:xfrm rot="5561987" flipH="1">
              <a:off x="3487282" y="2077168"/>
              <a:ext cx="5034792" cy="2397170"/>
            </a:xfrm>
            <a:prstGeom prst="arc">
              <a:avLst>
                <a:gd name="adj1" fmla="val 2836223"/>
                <a:gd name="adj2" fmla="val 3937306"/>
              </a:avLst>
            </a:prstGeom>
            <a:noFill/>
            <a:ln w="254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 Placeholder 3">
              <a:extLst>
                <a:ext uri="{FF2B5EF4-FFF2-40B4-BE49-F238E27FC236}">
                  <a16:creationId xmlns:a16="http://schemas.microsoft.com/office/drawing/2014/main" id="{AC66F4AD-D6B4-99E8-2339-87F80E8A9163}"/>
                </a:ext>
              </a:extLst>
            </p:cNvPr>
            <p:cNvSpPr txBox="1">
              <a:spLocks/>
            </p:cNvSpPr>
            <p:nvPr/>
          </p:nvSpPr>
          <p:spPr>
            <a:xfrm>
              <a:off x="2627114" y="2649431"/>
              <a:ext cx="5158348" cy="105871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Give the function 45 seconds to download the complete HTML of the page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A1EB999-B7D9-62E5-2E04-706D86626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20801"/>
              <a:ext cx="9144000" cy="1445198"/>
            </a:xfrm>
            <a:prstGeom prst="rect">
              <a:avLst/>
            </a:prstGeom>
          </p:spPr>
        </p:pic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59E786B-B708-B30F-B8FE-C49D74F435D8}"/>
                </a:ext>
              </a:extLst>
            </p:cNvPr>
            <p:cNvSpPr/>
            <p:nvPr/>
          </p:nvSpPr>
          <p:spPr>
            <a:xfrm rot="5561987" flipH="1">
              <a:off x="2403065" y="4339536"/>
              <a:ext cx="5034792" cy="2397170"/>
            </a:xfrm>
            <a:prstGeom prst="arc">
              <a:avLst>
                <a:gd name="adj1" fmla="val 2836223"/>
                <a:gd name="adj2" fmla="val 3937306"/>
              </a:avLst>
            </a:prstGeom>
            <a:noFill/>
            <a:ln w="25400">
              <a:solidFill>
                <a:srgbClr val="FF000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Text Placeholder 3">
              <a:extLst>
                <a:ext uri="{FF2B5EF4-FFF2-40B4-BE49-F238E27FC236}">
                  <a16:creationId xmlns:a16="http://schemas.microsoft.com/office/drawing/2014/main" id="{18CC96E7-D2F9-1C5E-B7DC-786AD01851DF}"/>
                </a:ext>
              </a:extLst>
            </p:cNvPr>
            <p:cNvSpPr txBox="1">
              <a:spLocks/>
            </p:cNvSpPr>
            <p:nvPr/>
          </p:nvSpPr>
          <p:spPr>
            <a:xfrm>
              <a:off x="1542896" y="4911799"/>
              <a:ext cx="7331137" cy="105871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Wait for the element with class attribute “table</a:t>
              </a:r>
              <a:r>
                <a:rPr lang="en-US" sz="1800" dirty="0"/>
                <a:t>”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before finishing the download</a:t>
              </a:r>
            </a:p>
          </p:txBody>
        </p:sp>
      </p:grp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979C73E-9933-7D38-3D65-55B1D2AB173F}"/>
              </a:ext>
            </a:extLst>
          </p:cNvPr>
          <p:cNvSpPr txBox="1">
            <a:spLocks/>
          </p:cNvSpPr>
          <p:nvPr/>
        </p:nvSpPr>
        <p:spPr>
          <a:xfrm>
            <a:off x="167662" y="1266201"/>
            <a:ext cx="4056232" cy="8345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WaitFor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record with one or two fields – either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(duration) 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Selector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/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text) or both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D35C2A5-A2C7-5564-A47B-B3C27678FE6E}"/>
              </a:ext>
            </a:extLst>
          </p:cNvPr>
          <p:cNvGrpSpPr/>
          <p:nvPr/>
        </p:nvGrpSpPr>
        <p:grpSpPr>
          <a:xfrm>
            <a:off x="4920108" y="1042804"/>
            <a:ext cx="4206238" cy="640696"/>
            <a:chOff x="608162" y="1577441"/>
            <a:chExt cx="5122078" cy="640696"/>
          </a:xfrm>
        </p:grpSpPr>
        <p:sp>
          <p:nvSpPr>
            <p:cNvPr id="12" name="Text Placeholder 3">
              <a:extLst>
                <a:ext uri="{FF2B5EF4-FFF2-40B4-BE49-F238E27FC236}">
                  <a16:creationId xmlns:a16="http://schemas.microsoft.com/office/drawing/2014/main" id="{BFDAC8EA-75FC-A7C7-162D-8E5CE566D34F}"/>
                </a:ext>
              </a:extLst>
            </p:cNvPr>
            <p:cNvSpPr txBox="1">
              <a:spLocks/>
            </p:cNvSpPr>
            <p:nvPr/>
          </p:nvSpPr>
          <p:spPr>
            <a:xfrm>
              <a:off x="1069001" y="1654965"/>
              <a:ext cx="4661239" cy="56317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rgbClr val="00B05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FF00"/>
                  </a:solidFill>
                </a:rPr>
                <a:t>Selector</a:t>
              </a:r>
              <a:r>
                <a:rPr lang="en-US" sz="1800" dirty="0">
                  <a:solidFill>
                    <a:srgbClr val="FF0000"/>
                  </a:solidFill>
                </a:rPr>
                <a:t> must be a valid CSS selector text.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>
                  <a:solidFill>
                    <a:srgbClr val="FF0000"/>
                  </a:solidFill>
                </a:rPr>
                <a:t>See </a:t>
              </a:r>
              <a:r>
                <a:rPr lang="en-US" sz="1800" dirty="0">
                  <a:solidFill>
                    <a:srgbClr val="FF000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CSS Selectors Reference (w3schools.com)</a:t>
              </a:r>
              <a:r>
                <a:rPr lang="en-US" sz="1200" dirty="0">
                  <a:solidFill>
                    <a:srgbClr val="FF0000"/>
                  </a:solidFill>
                </a:rPr>
                <a:t> </a:t>
              </a:r>
              <a:r>
                <a:rPr lang="en-US" sz="1800" dirty="0">
                  <a:solidFill>
                    <a:srgbClr val="FF0000"/>
                  </a:solidFill>
                </a:rPr>
                <a:t>for details</a:t>
              </a:r>
            </a:p>
          </p:txBody>
        </p:sp>
        <p:pic>
          <p:nvPicPr>
            <p:cNvPr id="13" name="Graphic 12" descr="Comment Important with solid fill">
              <a:extLst>
                <a:ext uri="{FF2B5EF4-FFF2-40B4-BE49-F238E27FC236}">
                  <a16:creationId xmlns:a16="http://schemas.microsoft.com/office/drawing/2014/main" id="{94D76D26-B793-2B09-8702-945494BE0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8162" y="1577441"/>
              <a:ext cx="563172" cy="563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574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Html.Table</a:t>
            </a:r>
            <a:r>
              <a:rPr lang="en-US" dirty="0"/>
              <a:t> extracts information from valid HTML 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087219-93E0-BB39-BC22-6A940F31E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62" b="11393"/>
          <a:stretch/>
        </p:blipFill>
        <p:spPr>
          <a:xfrm>
            <a:off x="0" y="2264229"/>
            <a:ext cx="9144000" cy="1721640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C172023F-4DE5-C58E-47CE-B675C47FDF84}"/>
              </a:ext>
            </a:extLst>
          </p:cNvPr>
          <p:cNvSpPr/>
          <p:nvPr/>
        </p:nvSpPr>
        <p:spPr>
          <a:xfrm rot="11535010" flipV="1">
            <a:off x="1046496" y="1166101"/>
            <a:ext cx="1229545" cy="1463990"/>
          </a:xfrm>
          <a:prstGeom prst="arc">
            <a:avLst>
              <a:gd name="adj1" fmla="val 5331492"/>
              <a:gd name="adj2" fmla="val 10546424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D916B78-C1EB-C044-40A2-1DB7A589C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65860" y="1294992"/>
            <a:ext cx="5113368" cy="105871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The first parameter of </a:t>
            </a:r>
            <a:r>
              <a:rPr lang="en-US" sz="1800" dirty="0">
                <a:solidFill>
                  <a:srgbClr val="FFFF00"/>
                </a:solidFill>
              </a:rPr>
              <a:t>Html.Table</a:t>
            </a:r>
            <a:r>
              <a:rPr lang="en-US" sz="1800" dirty="0"/>
              <a:t> is a valid HTML text, often (but not always) derived from </a:t>
            </a:r>
            <a:r>
              <a:rPr lang="en-US" sz="1800" dirty="0">
                <a:solidFill>
                  <a:srgbClr val="FFFF00"/>
                </a:solidFill>
              </a:rPr>
              <a:t>Web.BrowserContents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896A394-B306-74E7-19B3-ABD7192A9D57}"/>
              </a:ext>
            </a:extLst>
          </p:cNvPr>
          <p:cNvSpPr/>
          <p:nvPr/>
        </p:nvSpPr>
        <p:spPr>
          <a:xfrm rot="5561987" flipH="1">
            <a:off x="182842" y="3455950"/>
            <a:ext cx="1886144" cy="1513862"/>
          </a:xfrm>
          <a:prstGeom prst="arc">
            <a:avLst>
              <a:gd name="adj1" fmla="val 134094"/>
              <a:gd name="adj2" fmla="val 8407858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66F4AD-D6B4-99E8-2339-87F80E8A9163}"/>
              </a:ext>
            </a:extLst>
          </p:cNvPr>
          <p:cNvSpPr txBox="1">
            <a:spLocks/>
          </p:cNvSpPr>
          <p:nvPr/>
        </p:nvSpPr>
        <p:spPr>
          <a:xfrm>
            <a:off x="608162" y="4202553"/>
            <a:ext cx="5422522" cy="21592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The second parameter is a list of lists.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Each sub-list takes the form</a:t>
            </a:r>
          </a:p>
          <a:p>
            <a:pPr marL="0" indent="0">
              <a:spcBef>
                <a:spcPts val="25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FF00"/>
                </a:solidFill>
              </a:rPr>
              <a:t>{</a:t>
            </a:r>
          </a:p>
          <a:p>
            <a:pPr marL="0" indent="0">
              <a:spcBef>
                <a:spcPts val="25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FF00"/>
                </a:solidFill>
              </a:rPr>
              <a:t>  column name, </a:t>
            </a:r>
          </a:p>
          <a:p>
            <a:pPr marL="0" indent="0">
              <a:spcBef>
                <a:spcPts val="25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FF00"/>
                </a:solidFill>
              </a:rPr>
              <a:t>  CSS selector, </a:t>
            </a:r>
          </a:p>
          <a:p>
            <a:pPr marL="0" indent="0">
              <a:spcBef>
                <a:spcPts val="25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FF00"/>
                </a:solidFill>
              </a:rPr>
              <a:t>  (optional) function to process the element attributes</a:t>
            </a:r>
          </a:p>
          <a:p>
            <a:pPr marL="0" indent="0">
              <a:spcBef>
                <a:spcPts val="25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FFFF00"/>
                </a:solidFill>
              </a:rPr>
              <a:t>}</a:t>
            </a:r>
            <a:endParaRPr lang="en-US" sz="18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5C8BC38-D84B-69E5-7C97-46B94FC520BA}"/>
              </a:ext>
            </a:extLst>
          </p:cNvPr>
          <p:cNvSpPr txBox="1">
            <a:spLocks/>
          </p:cNvSpPr>
          <p:nvPr/>
        </p:nvSpPr>
        <p:spPr>
          <a:xfrm>
            <a:off x="5580822" y="3977427"/>
            <a:ext cx="3563178" cy="19553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The 3rd param, which is optional on one-column tables, is a one-field record – </a:t>
            </a:r>
            <a:r>
              <a:rPr lang="en-US" sz="1800" dirty="0">
                <a:solidFill>
                  <a:srgbClr val="FFFF00"/>
                </a:solidFill>
              </a:rPr>
              <a:t>RowSelector</a:t>
            </a:r>
            <a:r>
              <a:rPr lang="en-US" sz="1800" dirty="0"/>
              <a:t>, which is a CSS Selector used to identify each row in the table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45C1AF36-B6C7-FE56-4991-7099EB5CDC8A}"/>
              </a:ext>
            </a:extLst>
          </p:cNvPr>
          <p:cNvSpPr/>
          <p:nvPr/>
        </p:nvSpPr>
        <p:spPr>
          <a:xfrm rot="16038013">
            <a:off x="7712868" y="3714237"/>
            <a:ext cx="675723" cy="750653"/>
          </a:xfrm>
          <a:prstGeom prst="arc">
            <a:avLst>
              <a:gd name="adj1" fmla="val 134094"/>
              <a:gd name="adj2" fmla="val 5188705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52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C66F4AD-D6B4-99E8-2339-87F80E8A9163}"/>
              </a:ext>
            </a:extLst>
          </p:cNvPr>
          <p:cNvSpPr txBox="1">
            <a:spLocks/>
          </p:cNvSpPr>
          <p:nvPr/>
        </p:nvSpPr>
        <p:spPr>
          <a:xfrm>
            <a:off x="365761" y="1387414"/>
            <a:ext cx="8567460" cy="1260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Select all </a:t>
            </a:r>
            <a:r>
              <a:rPr lang="en-US" sz="1800" dirty="0">
                <a:solidFill>
                  <a:srgbClr val="FFFF00"/>
                </a:solidFill>
              </a:rPr>
              <a:t>&lt;TR&gt; </a:t>
            </a:r>
            <a:r>
              <a:rPr lang="en-US" sz="1800" dirty="0"/>
              <a:t>elements whose parent is any element - </a:t>
            </a:r>
            <a:r>
              <a:rPr lang="en-US" sz="1800" dirty="0">
                <a:solidFill>
                  <a:srgbClr val="FFFF00"/>
                </a:solidFill>
              </a:rPr>
              <a:t>*</a:t>
            </a:r>
            <a:r>
              <a:rPr lang="en-US" sz="1800" dirty="0"/>
              <a:t> - which has a parent </a:t>
            </a:r>
            <a:r>
              <a:rPr lang="en-US" sz="1800" dirty="0">
                <a:solidFill>
                  <a:srgbClr val="FFFF00"/>
                </a:solidFill>
              </a:rPr>
              <a:t>&lt;table&gt; </a:t>
            </a:r>
            <a:r>
              <a:rPr lang="en-US" sz="1800" dirty="0"/>
              <a:t>element with class attribute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b="0" i="0" dirty="0" err="1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wikitable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 sortable static-row-numbers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plainrowheaders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i="0" dirty="0" err="1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srn</a:t>
            </a:r>
            <a:r>
              <a:rPr lang="en-US" sz="1600" b="0" i="0" dirty="0">
                <a:solidFill>
                  <a:srgbClr val="E8EAED"/>
                </a:solidFill>
                <a:effectLst/>
                <a:latin typeface="consolas" panose="020B0609020204030204" pitchFamily="49" charset="0"/>
              </a:rPr>
              <a:t>-white-background</a:t>
            </a:r>
            <a:endParaRPr lang="en-US" sz="2000" dirty="0"/>
          </a:p>
          <a:p>
            <a:pPr marL="0" indent="0"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US" sz="1800" dirty="0"/>
              <a:t>which is the 13th child of its parent</a:t>
            </a:r>
            <a:endParaRPr lang="en-US" sz="1400" b="0" i="0" dirty="0">
              <a:solidFill>
                <a:srgbClr val="E8EAE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0DB4F-EF7B-44F0-99A8-701C38852B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8161" y="406880"/>
            <a:ext cx="8091701" cy="490267"/>
          </a:xfrm>
        </p:spPr>
        <p:txBody>
          <a:bodyPr/>
          <a:lstStyle/>
          <a:p>
            <a:r>
              <a:rPr lang="en-US" sz="2600" dirty="0">
                <a:solidFill>
                  <a:srgbClr val="FFFF00"/>
                </a:solidFill>
              </a:rPr>
              <a:t>RowSelector</a:t>
            </a:r>
            <a:r>
              <a:rPr lang="en-US" sz="2600" dirty="0"/>
              <a:t> tells </a:t>
            </a:r>
            <a:r>
              <a:rPr lang="en-US" sz="2600" dirty="0">
                <a:solidFill>
                  <a:srgbClr val="FFFF00"/>
                </a:solidFill>
              </a:rPr>
              <a:t>Html.Table</a:t>
            </a:r>
            <a:r>
              <a:rPr lang="en-US" sz="2600" dirty="0"/>
              <a:t> which elements to use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21018-0D80-970A-F387-E1AC9BF60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7147"/>
            <a:ext cx="9144000" cy="39406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F8B4B8-6E10-B1B6-BE71-A4DF318B898F}"/>
              </a:ext>
            </a:extLst>
          </p:cNvPr>
          <p:cNvSpPr/>
          <p:nvPr/>
        </p:nvSpPr>
        <p:spPr>
          <a:xfrm>
            <a:off x="1147685" y="897147"/>
            <a:ext cx="7839560" cy="35736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799CE3-AB2B-08FD-2A16-73599CA4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565" y="2540316"/>
            <a:ext cx="6061680" cy="3772224"/>
          </a:xfrm>
          <a:prstGeom prst="rect">
            <a:avLst/>
          </a:prstGeom>
        </p:spPr>
      </p:pic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0ADE31E-4FF6-7F8F-3EF8-57221D183857}"/>
              </a:ext>
            </a:extLst>
          </p:cNvPr>
          <p:cNvSpPr txBox="1">
            <a:spLocks/>
          </p:cNvSpPr>
          <p:nvPr/>
        </p:nvSpPr>
        <p:spPr>
          <a:xfrm>
            <a:off x="156755" y="4013147"/>
            <a:ext cx="2272937" cy="467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13</a:t>
            </a:r>
            <a:r>
              <a:rPr lang="en-US" sz="1800" baseline="30000" dirty="0"/>
              <a:t>th</a:t>
            </a:r>
            <a:r>
              <a:rPr lang="en-US" sz="1800" dirty="0"/>
              <a:t> child of parent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6333E9C9-B16F-2BAA-E584-75D671761F90}"/>
              </a:ext>
            </a:extLst>
          </p:cNvPr>
          <p:cNvSpPr/>
          <p:nvPr/>
        </p:nvSpPr>
        <p:spPr>
          <a:xfrm rot="5561987" flipH="1">
            <a:off x="2515456" y="2609998"/>
            <a:ext cx="675723" cy="3872129"/>
          </a:xfrm>
          <a:prstGeom prst="arc">
            <a:avLst>
              <a:gd name="adj1" fmla="val 134094"/>
              <a:gd name="adj2" fmla="val 3587798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86758CB9-C0F8-BDFD-9835-D3F75C807893}"/>
              </a:ext>
            </a:extLst>
          </p:cNvPr>
          <p:cNvSpPr txBox="1">
            <a:spLocks/>
          </p:cNvSpPr>
          <p:nvPr/>
        </p:nvSpPr>
        <p:spPr>
          <a:xfrm>
            <a:off x="1958912" y="2829247"/>
            <a:ext cx="966653" cy="467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Parent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806A8969-6689-72C0-507E-D1ED03168454}"/>
              </a:ext>
            </a:extLst>
          </p:cNvPr>
          <p:cNvSpPr/>
          <p:nvPr/>
        </p:nvSpPr>
        <p:spPr>
          <a:xfrm rot="5561987" flipH="1">
            <a:off x="2587704" y="2587026"/>
            <a:ext cx="675723" cy="667503"/>
          </a:xfrm>
          <a:prstGeom prst="arc">
            <a:avLst>
              <a:gd name="adj1" fmla="val 134094"/>
              <a:gd name="adj2" fmla="val 4917398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40457C6-825D-636B-546D-A36115DEF2EB}"/>
              </a:ext>
            </a:extLst>
          </p:cNvPr>
          <p:cNvSpPr txBox="1">
            <a:spLocks/>
          </p:cNvSpPr>
          <p:nvPr/>
        </p:nvSpPr>
        <p:spPr>
          <a:xfrm>
            <a:off x="903487" y="4876869"/>
            <a:ext cx="2272937" cy="4673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B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Table rows &lt;tr&gt;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F9E2A8E3-32AF-7464-3DE2-8797A5872508}"/>
              </a:ext>
            </a:extLst>
          </p:cNvPr>
          <p:cNvSpPr/>
          <p:nvPr/>
        </p:nvSpPr>
        <p:spPr>
          <a:xfrm rot="5561987" flipH="1">
            <a:off x="2823883" y="4058731"/>
            <a:ext cx="675723" cy="2022652"/>
          </a:xfrm>
          <a:prstGeom prst="arc">
            <a:avLst>
              <a:gd name="adj1" fmla="val 134094"/>
              <a:gd name="adj2" fmla="val 4917397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20F24CB4-FC05-1264-0C73-C82AE6ED0EEB}"/>
              </a:ext>
            </a:extLst>
          </p:cNvPr>
          <p:cNvSpPr/>
          <p:nvPr/>
        </p:nvSpPr>
        <p:spPr>
          <a:xfrm rot="16038013" flipH="1" flipV="1">
            <a:off x="1933699" y="4647378"/>
            <a:ext cx="1828506" cy="1255267"/>
          </a:xfrm>
          <a:prstGeom prst="arc">
            <a:avLst>
              <a:gd name="adj1" fmla="val 134094"/>
              <a:gd name="adj2" fmla="val 5506954"/>
            </a:avLst>
          </a:prstGeom>
          <a:noFill/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ent Template Black.potx" id="{645C3D27-3249-420E-8EDC-166B9A2005C7}" vid="{62A538C1-C4E3-4D87-AA51-055C960CEA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Content Template Black</Template>
  <TotalTime>416</TotalTime>
  <Words>1169</Words>
  <Application>Microsoft Office PowerPoint</Application>
  <PresentationFormat>On-screen Show (4:3)</PresentationFormat>
  <Paragraphs>100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consolas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 P</dc:creator>
  <cp:lastModifiedBy>O P</cp:lastModifiedBy>
  <cp:revision>2</cp:revision>
  <dcterms:created xsi:type="dcterms:W3CDTF">2022-12-29T16:21:10Z</dcterms:created>
  <dcterms:modified xsi:type="dcterms:W3CDTF">2022-12-30T14:52:40Z</dcterms:modified>
</cp:coreProperties>
</file>